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  <a:srgbClr val="C3D124"/>
    <a:srgbClr val="F8C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01.02.2017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824536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15</a:t>
            </a:r>
            <a: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Fattigdom, fordeling og fordelingspolitikk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112764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Fattige som byttedyr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112764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Styringssvikt I</a:t>
            </a:r>
            <a:r>
              <a:rPr lang="nb-NO" sz="3200" b="1" dirty="0" smtClean="0">
                <a:solidFill>
                  <a:srgbClr val="6A986B"/>
                </a:solidFill>
              </a:rPr>
              <a:t>:</a:t>
            </a:r>
          </a:p>
          <a:p>
            <a:pPr algn="ctr"/>
            <a:r>
              <a:rPr lang="nb-NO" sz="3200" b="1" dirty="0" err="1" smtClean="0">
                <a:solidFill>
                  <a:srgbClr val="6A986B"/>
                </a:solidFill>
              </a:rPr>
              <a:t>Tilkarringsvirksomhet</a:t>
            </a:r>
            <a:r>
              <a:rPr lang="nb-NO" sz="3200" b="1" dirty="0" smtClean="0">
                <a:solidFill>
                  <a:srgbClr val="6A986B"/>
                </a:solidFill>
              </a:rPr>
              <a:t> </a:t>
            </a:r>
            <a:r>
              <a:rPr lang="nb-NO" sz="3200" b="1" dirty="0">
                <a:solidFill>
                  <a:srgbClr val="6A986B"/>
                </a:solidFill>
              </a:rPr>
              <a:t>av sterke særinteresser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1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112764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Styringssvikt II</a:t>
            </a:r>
            <a:r>
              <a:rPr lang="nb-NO" sz="3200" b="1" dirty="0" smtClean="0">
                <a:solidFill>
                  <a:srgbClr val="6A986B"/>
                </a:solidFill>
              </a:rPr>
              <a:t>:</a:t>
            </a:r>
          </a:p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Utviklingshjelp </a:t>
            </a:r>
            <a:r>
              <a:rPr lang="nb-NO" sz="3200" b="1" dirty="0">
                <a:solidFill>
                  <a:srgbClr val="6A986B"/>
                </a:solidFill>
              </a:rPr>
              <a:t>og eliteallianser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03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112764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Kan fattigdomsproblemet løses?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84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112764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Velferdsstaten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22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6909"/>
            <a:ext cx="5472608" cy="5025678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467544" y="243453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Minstelønnsordninger I</a:t>
            </a:r>
            <a:r>
              <a:rPr lang="nb-NO" sz="3200" b="1" dirty="0" smtClean="0">
                <a:solidFill>
                  <a:srgbClr val="6A986B"/>
                </a:solidFill>
              </a:rPr>
              <a:t>:</a:t>
            </a:r>
          </a:p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En </a:t>
            </a:r>
            <a:r>
              <a:rPr lang="nb-NO" sz="3200" b="1" dirty="0">
                <a:solidFill>
                  <a:srgbClr val="6A986B"/>
                </a:solidFill>
              </a:rPr>
              <a:t>«vanlig» markedssituasjon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47174" y="6372036"/>
            <a:ext cx="8301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15.1 </a:t>
            </a:r>
            <a:r>
              <a:rPr lang="nb-NO" dirty="0"/>
              <a:t>Virkninger av minstelønn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9063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243453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Minstelønnsordninger </a:t>
            </a:r>
            <a:r>
              <a:rPr lang="nb-NO" sz="3200" b="1" dirty="0" smtClean="0">
                <a:solidFill>
                  <a:srgbClr val="6A986B"/>
                </a:solidFill>
              </a:rPr>
              <a:t>II:</a:t>
            </a:r>
          </a:p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Monopsoni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47174" y="6372036"/>
            <a:ext cx="8301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15.2 </a:t>
            </a:r>
            <a:r>
              <a:rPr lang="nb-NO" dirty="0"/>
              <a:t>Virkninger av minstelønn i et arbeidsmarked med monopsoni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93" y="1337031"/>
            <a:ext cx="535141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56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112764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Inntekts- og formues-skatt og </a:t>
            </a:r>
            <a:r>
              <a:rPr lang="nb-NO" sz="3200" b="1" dirty="0" smtClean="0">
                <a:solidFill>
                  <a:srgbClr val="6A986B"/>
                </a:solidFill>
              </a:rPr>
              <a:t>overføringer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51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243453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err="1">
                <a:solidFill>
                  <a:srgbClr val="6A986B"/>
                </a:solidFill>
              </a:rPr>
              <a:t>Lorenz</a:t>
            </a:r>
            <a:r>
              <a:rPr lang="nb-NO" sz="3200" b="1" dirty="0">
                <a:solidFill>
                  <a:srgbClr val="6A986B"/>
                </a:solidFill>
              </a:rPr>
              <a:t>-diagram og </a:t>
            </a:r>
            <a:r>
              <a:rPr lang="nb-NO" sz="3200" b="1" dirty="0" err="1">
                <a:solidFill>
                  <a:srgbClr val="6A986B"/>
                </a:solidFill>
              </a:rPr>
              <a:t>Lorenz</a:t>
            </a:r>
            <a:r>
              <a:rPr lang="nb-NO" sz="3200" b="1" dirty="0">
                <a:solidFill>
                  <a:srgbClr val="6A986B"/>
                </a:solidFill>
              </a:rPr>
              <a:t>-kurven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47174" y="6165304"/>
            <a:ext cx="8301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15.3 </a:t>
            </a:r>
            <a:r>
              <a:rPr lang="nb-NO" dirty="0" err="1"/>
              <a:t>Lorenz</a:t>
            </a:r>
            <a:r>
              <a:rPr lang="nb-NO" dirty="0"/>
              <a:t>-kurve for inntektsfordelingen etter skatt for husholdninger 1986 og </a:t>
            </a:r>
            <a:r>
              <a:rPr lang="nb-NO" dirty="0" smtClean="0"/>
              <a:t>2006 </a:t>
            </a:r>
            <a:r>
              <a:rPr lang="nn-NO" i="1" dirty="0" smtClean="0"/>
              <a:t>Kilde</a:t>
            </a:r>
            <a:r>
              <a:rPr lang="nn-NO" i="1" dirty="0"/>
              <a:t>: St. meld. nr. 9 (2008–2009)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923362"/>
            <a:ext cx="6336702" cy="50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7544" y="243453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err="1">
                <a:solidFill>
                  <a:srgbClr val="6A986B"/>
                </a:solidFill>
              </a:rPr>
              <a:t>Ginikoeffisienten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47174" y="6165304"/>
            <a:ext cx="8301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15.4 </a:t>
            </a:r>
            <a:r>
              <a:rPr lang="nb-NO" dirty="0"/>
              <a:t>Utviklingen i </a:t>
            </a:r>
            <a:r>
              <a:rPr lang="nb-NO" dirty="0" err="1"/>
              <a:t>Gini</a:t>
            </a:r>
            <a:r>
              <a:rPr lang="nb-NO" dirty="0"/>
              <a:t>-koeffisienten for inntekt etter skatter og overføringer for utvalgte OECD-land </a:t>
            </a:r>
            <a:r>
              <a:rPr lang="nb-NO" dirty="0" smtClean="0"/>
              <a:t>1985–2013 </a:t>
            </a:r>
            <a:r>
              <a:rPr lang="nb-NO" i="1" dirty="0" smtClean="0"/>
              <a:t>Kilde</a:t>
            </a:r>
            <a:r>
              <a:rPr lang="nb-NO" i="1" dirty="0"/>
              <a:t>: OECD/The Economist (2016e)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07220"/>
            <a:ext cx="5904656" cy="504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9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620688"/>
            <a:ext cx="80648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Innledning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Absolutt og relativ fattigdom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Fattigdom og Pareto- og </a:t>
            </a:r>
            <a:r>
              <a:rPr lang="nb-NO" sz="2400" b="1" dirty="0" err="1"/>
              <a:t>Kaldor-Hicks</a:t>
            </a:r>
            <a:r>
              <a:rPr lang="nb-NO" sz="2400" b="1" dirty="0"/>
              <a:t>- kriteriene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Relevansen av problemet med relativ fattigdom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Fattigdom i rike land har fått ny aktualitet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653422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112764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Mulige bivirkninger av fordelingspolitikken I: </a:t>
            </a:r>
            <a:r>
              <a:rPr lang="nb-NO" sz="3200" b="1" dirty="0" err="1">
                <a:solidFill>
                  <a:srgbClr val="6A986B"/>
                </a:solidFill>
              </a:rPr>
              <a:t>Atferdsrisiko</a:t>
            </a:r>
            <a:r>
              <a:rPr lang="nb-NO" sz="3200" b="1" dirty="0">
                <a:solidFill>
                  <a:srgbClr val="6A986B"/>
                </a:solidFill>
              </a:rPr>
              <a:t> i helse- og trygdesystemet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7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112764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Mulige bivirkninger av fordelingspolitikken II: Arbeidsløshets- og fattigdomsfeller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4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1127646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Hvorfor fattigdom er et problem for hele samfunnet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7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112764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Kunnskapskapitalens betydning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0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112764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Helse og hygieneproblemer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5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112764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Atferd og fattigdom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4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112764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Arbeidsmarkedssvikt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1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112764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Migrasjon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1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112764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Svak sosial </a:t>
            </a:r>
            <a:r>
              <a:rPr lang="nb-NO" sz="3200" b="1" dirty="0" smtClean="0">
                <a:solidFill>
                  <a:srgbClr val="6A986B"/>
                </a:solidFill>
              </a:rPr>
              <a:t>mobilitet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7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147</Words>
  <Application>Microsoft Office PowerPoint</Application>
  <PresentationFormat>Skjermfremvisning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Office-tema</vt:lpstr>
      <vt:lpstr>Kapittel 15 Fattigdom, fordeling og fordelingspolitikk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57</cp:revision>
  <dcterms:created xsi:type="dcterms:W3CDTF">2017-01-21T06:57:52Z</dcterms:created>
  <dcterms:modified xsi:type="dcterms:W3CDTF">2017-02-01T08:53:31Z</dcterms:modified>
</cp:coreProperties>
</file>